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7" r:id="rId11"/>
    <p:sldId id="268" r:id="rId12"/>
    <p:sldId id="265" r:id="rId13"/>
    <p:sldId id="262" r:id="rId14"/>
    <p:sldId id="277" r:id="rId15"/>
    <p:sldId id="269" r:id="rId16"/>
    <p:sldId id="270" r:id="rId17"/>
    <p:sldId id="271" r:id="rId18"/>
    <p:sldId id="272" r:id="rId19"/>
    <p:sldId id="273" r:id="rId20"/>
    <p:sldId id="275" r:id="rId21"/>
    <p:sldId id="276" r:id="rId2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629E585-120A-49B8-84D8-A67AAEFDB4B1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EFAD58F-0F26-44A6-90BA-0A2852189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9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1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0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2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53" y="3697338"/>
            <a:ext cx="6793947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267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1" y="5056018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8455" y="1875512"/>
            <a:ext cx="6793947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1146734"/>
            <a:ext cx="8799444" cy="385230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 userDrawn="1"/>
        </p:nvSpPr>
        <p:spPr>
          <a:xfrm>
            <a:off x="1" y="4983773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9921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53" y="3697338"/>
            <a:ext cx="6793947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267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1" y="5056018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8455" y="1875512"/>
            <a:ext cx="6793947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1146734"/>
            <a:ext cx="8799444" cy="385230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 userDrawn="1"/>
        </p:nvSpPr>
        <p:spPr>
          <a:xfrm>
            <a:off x="1" y="4983773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63595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NTTC Training - TY2018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0166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269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00">
          <p15:clr>
            <a:srgbClr val="FBAE40"/>
          </p15:clr>
        </p15:guide>
        <p15:guide id="3" pos="5208">
          <p15:clr>
            <a:srgbClr val="FBAE40"/>
          </p15:clr>
        </p15:guide>
        <p15:guide id="4" orient="horz" pos="828">
          <p15:clr>
            <a:srgbClr val="FBAE40"/>
          </p15:clr>
        </p15:guide>
        <p15:guide id="5" pos="800">
          <p15:clr>
            <a:srgbClr val="FBAE40"/>
          </p15:clr>
        </p15:guide>
        <p15:guide id="6" pos="694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33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733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5"/>
            <a:ext cx="4664075" cy="377983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5"/>
            <a:ext cx="4663440" cy="377983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9654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2467"/>
            <a:ext cx="12192000" cy="1182568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 userDrawn="1"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417105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00">
          <p15:clr>
            <a:srgbClr val="FBAE40"/>
          </p15:clr>
        </p15:guide>
        <p15:guide id="3" pos="5208">
          <p15:clr>
            <a:srgbClr val="FBAE40"/>
          </p15:clr>
        </p15:guide>
        <p15:guide id="4" orient="horz" pos="828">
          <p15:clr>
            <a:srgbClr val="FBAE40"/>
          </p15:clr>
        </p15:guide>
        <p15:guide id="5" pos="800">
          <p15:clr>
            <a:srgbClr val="FBAE40"/>
          </p15:clr>
        </p15:guide>
        <p15:guide id="6" pos="694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6835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1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2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6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1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7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1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5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2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-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3C76-DB21-4DB0-8DAC-814672A6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9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- TY2018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3" name="Picture 12" descr="AARPF_Logo w Tag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7"/>
            <a:ext cx="3148613" cy="54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8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l" defTabSz="609570" rtl="0" eaLnBrk="1" latinLnBrk="0" hangingPunct="1">
        <a:spcBef>
          <a:spcPct val="0"/>
        </a:spcBef>
        <a:buNone/>
        <a:defRPr sz="5333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09570" rtl="0" eaLnBrk="1" latinLnBrk="0" hangingPunct="1">
        <a:spcBef>
          <a:spcPts val="2400"/>
        </a:spcBef>
        <a:buClr>
          <a:schemeClr val="bg1"/>
        </a:buClr>
        <a:buFont typeface="Arial"/>
        <a:buNone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68891" indent="-450839" algn="l" defTabSz="609570" rtl="0" eaLnBrk="1" latinLnBrk="0" hangingPunct="1">
        <a:spcBef>
          <a:spcPts val="1200"/>
        </a:spcBef>
        <a:buClr>
          <a:srgbClr val="CF2124"/>
        </a:buClr>
        <a:buSzPct val="110000"/>
        <a:buFont typeface="Wingdings" panose="05000000000000000000" pitchFamily="2" charset="2"/>
        <a:buChar char="§"/>
        <a:tabLst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909186" indent="-380990" algn="l" defTabSz="609570" rtl="0" eaLnBrk="1" latinLnBrk="0" hangingPunct="1">
        <a:spcBef>
          <a:spcPts val="800"/>
        </a:spcBef>
        <a:buClr>
          <a:srgbClr val="55493F"/>
        </a:buClr>
        <a:buSzPct val="110000"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  <p15:guide id="10" orient="horz" pos="828">
          <p15:clr>
            <a:srgbClr val="F26B43"/>
          </p15:clr>
        </p15:guide>
        <p15:guide id="11" pos="6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55" y="3412330"/>
            <a:ext cx="6793947" cy="1112839"/>
          </a:xfrm>
        </p:spPr>
        <p:txBody>
          <a:bodyPr/>
          <a:lstStyle/>
          <a:p>
            <a:r>
              <a:rPr lang="en-US" sz="3600" dirty="0"/>
              <a:t>Federal, NJ, and Recoveries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Property Taxes and Property Tax Recoveries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398" y="1777511"/>
            <a:ext cx="2640519" cy="191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44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 fontScale="92500"/>
          </a:bodyPr>
          <a:lstStyle/>
          <a:p>
            <a:r>
              <a:rPr lang="en-US" dirty="0"/>
              <a:t>If principal residence was a unit in multiunit building you owned, property had no more than 4 units and no more than 1 was commercial unit</a:t>
            </a:r>
          </a:p>
          <a:p>
            <a:r>
              <a:rPr lang="en-US" dirty="0"/>
              <a:t>Income </a:t>
            </a:r>
            <a:r>
              <a:rPr lang="en-US" u="sng" dirty="0"/>
              <a:t>more</a:t>
            </a:r>
            <a:r>
              <a:rPr lang="en-US" dirty="0"/>
              <a:t> than NJ filing threshold</a:t>
            </a:r>
          </a:p>
          <a:p>
            <a:pPr lvl="1"/>
            <a:r>
              <a:rPr lang="en-US" dirty="0"/>
              <a:t>Exception - if under filing threshold, but 65 or older or blind or disabled, can get a $50 property tax credit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Eligibility Requirements for Property Tax Deduction/Credit                 </a:t>
            </a:r>
            <a:r>
              <a:rPr lang="en-US" sz="40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145309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r>
              <a:rPr lang="en-US" dirty="0"/>
              <a:t>*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Amount to Claim on NJ Return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935864"/>
              </p:ext>
            </p:extLst>
          </p:nvPr>
        </p:nvGraphicFramePr>
        <p:xfrm>
          <a:off x="609602" y="1523228"/>
          <a:ext cx="1119808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417">
                  <a:extLst>
                    <a:ext uri="{9D8B030D-6E8A-4147-A177-3AD203B41FA5}">
                      <a16:colId xmlns:a16="http://schemas.microsoft.com/office/drawing/2014/main" val="2084629975"/>
                    </a:ext>
                  </a:extLst>
                </a:gridCol>
                <a:gridCol w="3774208">
                  <a:extLst>
                    <a:ext uri="{9D8B030D-6E8A-4147-A177-3AD203B41FA5}">
                      <a16:colId xmlns:a16="http://schemas.microsoft.com/office/drawing/2014/main" val="1090451544"/>
                    </a:ext>
                  </a:extLst>
                </a:gridCol>
                <a:gridCol w="4879461">
                  <a:extLst>
                    <a:ext uri="{9D8B030D-6E8A-4147-A177-3AD203B41FA5}">
                      <a16:colId xmlns:a16="http://schemas.microsoft.com/office/drawing/2014/main" val="791686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of Taxpayer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  <a:r>
                        <a:rPr lang="en-US" baseline="0" dirty="0"/>
                        <a:t> Tax Amount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 to Obtain Property Tax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76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Homeowner</a:t>
                      </a:r>
                    </a:p>
                    <a:p>
                      <a:r>
                        <a:rPr lang="en-US" dirty="0"/>
                        <a:t>PTR recipient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property</a:t>
                      </a:r>
                      <a:r>
                        <a:rPr lang="en-US" baseline="0" dirty="0"/>
                        <a:t> taxes on principal residence for base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PTR-2 application (Blue book) line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131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Homeowner</a:t>
                      </a:r>
                    </a:p>
                    <a:p>
                      <a:r>
                        <a:rPr lang="en-US" dirty="0"/>
                        <a:t>Non</a:t>
                      </a:r>
                      <a:r>
                        <a:rPr lang="en-US" baseline="0" dirty="0"/>
                        <a:t> PTR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property taxes on principal residence for current tax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from Federal chart above</a:t>
                      </a:r>
                    </a:p>
                    <a:p>
                      <a:r>
                        <a:rPr lang="en-US" baseline="0" dirty="0"/>
                        <a:t>                               +</a:t>
                      </a:r>
                    </a:p>
                    <a:p>
                      <a:r>
                        <a:rPr lang="en-US" baseline="0" dirty="0"/>
                        <a:t>Amounts for Veterans/SC deductions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44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Tenants/Mobile</a:t>
                      </a:r>
                      <a:r>
                        <a:rPr lang="en-US" baseline="0" dirty="0"/>
                        <a:t> Home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18% of total rent/site</a:t>
                      </a:r>
                      <a:r>
                        <a:rPr lang="en-US" baseline="0" dirty="0"/>
                        <a:t> fees </a:t>
                      </a:r>
                      <a:r>
                        <a:rPr lang="en-US" dirty="0"/>
                        <a:t>paid during</a:t>
                      </a:r>
                      <a:r>
                        <a:rPr lang="en-US" baseline="0" dirty="0"/>
                        <a:t> current tax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Taxpayer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00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081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3882199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/>
              <a:t>Ask taxpayers if they received Veterans or SC deductions </a:t>
            </a:r>
            <a:r>
              <a:rPr lang="en-US" sz="5100" dirty="0">
                <a:solidFill>
                  <a:srgbClr val="FF0000"/>
                </a:solidFill>
              </a:rPr>
              <a:t>*</a:t>
            </a:r>
            <a:r>
              <a:rPr lang="en-US" sz="5100" dirty="0"/>
              <a:t> </a:t>
            </a:r>
          </a:p>
          <a:p>
            <a:r>
              <a:rPr lang="en-US" sz="5100" dirty="0"/>
              <a:t>Call local Tax Assessor</a:t>
            </a:r>
          </a:p>
          <a:p>
            <a:r>
              <a:rPr lang="en-US" sz="5100" dirty="0"/>
              <a:t>Look up online via link on TaxPrep4Free Preparer page in NJ Section</a:t>
            </a:r>
          </a:p>
          <a:p>
            <a:pPr marL="1069848" lvl="2" indent="-448056"/>
            <a:r>
              <a:rPr lang="en-US" sz="5100" dirty="0"/>
              <a:t>“Tool from Monmouth – Assessment Records Search”</a:t>
            </a:r>
          </a:p>
          <a:p>
            <a:pPr marL="1069848" lvl="2" indent="-448056"/>
            <a:endParaRPr lang="en-US" sz="5100" dirty="0"/>
          </a:p>
          <a:p>
            <a:pPr marL="621792" lvl="2" indent="0">
              <a:buNone/>
            </a:pPr>
            <a:endParaRPr lang="en-US" sz="5100" dirty="0"/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95111" cy="1143000"/>
          </a:xfrm>
        </p:spPr>
        <p:txBody>
          <a:bodyPr>
            <a:normAutofit fontScale="90000"/>
          </a:bodyPr>
          <a:lstStyle/>
          <a:p>
            <a:r>
              <a:rPr lang="en-US" sz="4700" dirty="0"/>
              <a:t>Where to Get Veterans/SC Deduction Amounts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7845" y="5155096"/>
            <a:ext cx="10184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sz="2000" dirty="0">
                <a:solidFill>
                  <a:srgbClr val="FF0000"/>
                </a:solidFill>
              </a:rPr>
              <a:t>TPs who get the SC deduction will not be above the filing threshold for NJ since maximum income is $10,000 to get SC. They will use property tax credit ($50), not deduction, so exact property tax amount is not crucial</a:t>
            </a:r>
          </a:p>
        </p:txBody>
      </p:sp>
    </p:spTree>
    <p:extLst>
      <p:ext uri="{BB962C8B-B14F-4D97-AF65-F5344CB8AC3E}">
        <p14:creationId xmlns:p14="http://schemas.microsoft.com/office/powerpoint/2010/main" val="22651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643252"/>
          </a:xfrm>
        </p:spPr>
        <p:txBody>
          <a:bodyPr>
            <a:normAutofit fontScale="62500" lnSpcReduction="20000"/>
          </a:bodyPr>
          <a:lstStyle/>
          <a:p>
            <a:pPr marL="0" lvl="1" indent="-218503">
              <a:buNone/>
            </a:pPr>
            <a:r>
              <a:rPr lang="en-US" sz="5633" dirty="0"/>
              <a:t>Use Worksheet G-1 in NJ 1040 instructions to calculate property tax amount to claim if: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/>
              <a:t>Taxpayer had more than 1 principal residence </a:t>
            </a:r>
            <a:r>
              <a:rPr lang="en-US" sz="5100"/>
              <a:t>during  tax year</a:t>
            </a:r>
            <a:endParaRPr lang="en-US" sz="5100" dirty="0"/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/>
              <a:t>Taxpayer shared ownership of home or rent with non-spouse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/>
              <a:t>Principal residence was in a multiunit property that taxpayer owned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/>
              <a:t>Taxpayer was both a homeowner and a tenant during current tax year  </a:t>
            </a:r>
          </a:p>
          <a:p>
            <a:pPr marL="621792" lvl="2" indent="0">
              <a:buNone/>
            </a:pPr>
            <a:endParaRPr lang="en-US" sz="5100" dirty="0"/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95111" cy="1143000"/>
          </a:xfrm>
        </p:spPr>
        <p:txBody>
          <a:bodyPr>
            <a:normAutofit/>
          </a:bodyPr>
          <a:lstStyle/>
          <a:p>
            <a:r>
              <a:rPr lang="en-US" sz="4700" dirty="0"/>
              <a:t>Unusual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5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Process for handling property tax rebates received in current tax year for property taxes paid in a previous year</a:t>
            </a:r>
          </a:p>
          <a:p>
            <a:pPr lvl="1"/>
            <a:r>
              <a:rPr lang="en-US" dirty="0"/>
              <a:t>Includes Property Tax Reimbursement (PTR) and HB</a:t>
            </a:r>
          </a:p>
          <a:p>
            <a:r>
              <a:rPr lang="en-US" dirty="0"/>
              <a:t>Rebate is considered a recovery if taxpayer received a tax benefit in the prior year by claiming property taxes as an itemized deduction on Schedule A</a:t>
            </a:r>
          </a:p>
          <a:p>
            <a:pPr lvl="1"/>
            <a:r>
              <a:rPr lang="en-US" dirty="0"/>
              <a:t>PTR – taxpayer itemized last year</a:t>
            </a:r>
          </a:p>
          <a:p>
            <a:pPr lvl="1"/>
            <a:r>
              <a:rPr lang="en-US" dirty="0"/>
              <a:t>HB – taxpayer itemized 3 years ago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 Recoveries</a:t>
            </a:r>
          </a:p>
        </p:txBody>
      </p:sp>
    </p:spTree>
    <p:extLst>
      <p:ext uri="{BB962C8B-B14F-4D97-AF65-F5344CB8AC3E}">
        <p14:creationId xmlns:p14="http://schemas.microsoft.com/office/powerpoint/2010/main" val="255365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If no recovery because taxpayer did not itemize in appropriate prior year, then ignore rebates received</a:t>
            </a:r>
          </a:p>
          <a:p>
            <a:r>
              <a:rPr lang="en-US" dirty="0"/>
              <a:t>If rebate is a recovery, then must determine taxable amount and declare it as Other Income on Schedule 1 line 21         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NEW</a:t>
            </a:r>
          </a:p>
          <a:p>
            <a:pPr lvl="1"/>
            <a:r>
              <a:rPr lang="en-US" dirty="0"/>
              <a:t>PTR - use State Tax Refund Worksheet to determine taxable amount</a:t>
            </a:r>
          </a:p>
          <a:p>
            <a:pPr lvl="1"/>
            <a:r>
              <a:rPr lang="en-US" dirty="0"/>
              <a:t>HB – cannot use State Tax Refund Worksheet for taxes paid 3 years ago, so whole HB is taxable</a:t>
            </a:r>
          </a:p>
          <a:p>
            <a:r>
              <a:rPr lang="en-US" dirty="0"/>
              <a:t>PTR and HB recoveries are not taxable on NJ return, so note amount claimed on Schedule 1 Line 21 Other Income on NJ Checklist as a negative adjustment to NJ Line </a:t>
            </a:r>
            <a:r>
              <a:rPr lang="en-US"/>
              <a:t>26 Other Income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Rebate a Recovery?</a:t>
            </a:r>
          </a:p>
        </p:txBody>
      </p:sp>
    </p:spTree>
    <p:extLst>
      <p:ext uri="{BB962C8B-B14F-4D97-AF65-F5344CB8AC3E}">
        <p14:creationId xmlns:p14="http://schemas.microsoft.com/office/powerpoint/2010/main" val="1253056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 fontScale="77500" lnSpcReduction="20000"/>
          </a:bodyPr>
          <a:lstStyle/>
          <a:p>
            <a:r>
              <a:rPr lang="en-US" sz="4900" dirty="0"/>
              <a:t>Last year, we first tried to net the recovery amount against current year property taxes on Schedule A.  Only if netting not possible, then declare as Other Income</a:t>
            </a:r>
          </a:p>
          <a:p>
            <a:pPr lvl="1"/>
            <a:r>
              <a:rPr lang="en-US" dirty="0"/>
              <a:t>Objective of netting was to reduce total itemized deductions by the amount of the taxable recoveries </a:t>
            </a:r>
          </a:p>
          <a:p>
            <a:r>
              <a:rPr lang="en-US" sz="4900" dirty="0"/>
              <a:t>This year, recommendation is not to net on Schedule A, but to declare </a:t>
            </a:r>
            <a:r>
              <a:rPr lang="en-US" sz="4900" u="sng" dirty="0"/>
              <a:t>all</a:t>
            </a:r>
            <a:r>
              <a:rPr lang="en-US" sz="4900" dirty="0"/>
              <a:t> taxable recoveries as Other Income.  Why?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Why Change in Process from Last Year?</a:t>
            </a:r>
          </a:p>
        </p:txBody>
      </p:sp>
    </p:spTree>
    <p:extLst>
      <p:ext uri="{BB962C8B-B14F-4D97-AF65-F5344CB8AC3E}">
        <p14:creationId xmlns:p14="http://schemas.microsoft.com/office/powerpoint/2010/main" val="3217310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Under new tax law, most of our taxpayers will claim standard deduction in 2018 and not itemize.  Therefore, cannot net on Schedule A</a:t>
            </a:r>
          </a:p>
          <a:p>
            <a:pPr lvl="1"/>
            <a:r>
              <a:rPr lang="en-US" dirty="0"/>
              <a:t>Under new tax law for Schedule A, the total of state income tax/sales tax (line 5a) +  property taxes (line 5b) is capped at $10,000.  Becomes extremely difficult to calculate the correct amount of net property tax to declare that will reduce total itemized deductions by the amount of the taxable recoveries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462589" cy="1143000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Why Change in Process from Last Year? </a:t>
            </a:r>
            <a:r>
              <a:rPr lang="en-US" sz="4000" dirty="0"/>
              <a:t>(cont’d)  </a:t>
            </a:r>
          </a:p>
        </p:txBody>
      </p:sp>
    </p:spTree>
    <p:extLst>
      <p:ext uri="{BB962C8B-B14F-4D97-AF65-F5344CB8AC3E}">
        <p14:creationId xmlns:p14="http://schemas.microsoft.com/office/powerpoint/2010/main" val="3490800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30179" y="1272210"/>
            <a:ext cx="10356377" cy="4810538"/>
          </a:xfrm>
        </p:spPr>
        <p:txBody>
          <a:bodyPr>
            <a:normAutofit fontScale="62500" lnSpcReduction="20000"/>
          </a:bodyPr>
          <a:lstStyle/>
          <a:p>
            <a:pPr indent="-450839"/>
            <a:r>
              <a:rPr lang="en-US" dirty="0"/>
              <a:t>Objective is to reduce total itemized deductions by amount of recoveries</a:t>
            </a:r>
          </a:p>
          <a:p>
            <a:pPr indent="-450839"/>
            <a:r>
              <a:rPr lang="en-US" dirty="0"/>
              <a:t>Scenario 1  </a:t>
            </a:r>
            <a:r>
              <a:rPr lang="en-US" b="1" dirty="0"/>
              <a:t>Property Taxes 4,500</a:t>
            </a:r>
            <a:endParaRPr lang="en-US" dirty="0"/>
          </a:p>
          <a:p>
            <a:pPr indent="-450839">
              <a:spcBef>
                <a:spcPts val="0"/>
              </a:spcBef>
            </a:pPr>
            <a:r>
              <a:rPr lang="en-US" dirty="0"/>
              <a:t>-  State Income Tax (line 5a)                                                5,000</a:t>
            </a:r>
          </a:p>
          <a:p>
            <a:pPr>
              <a:spcBef>
                <a:spcPts val="0"/>
              </a:spcBef>
            </a:pPr>
            <a:r>
              <a:rPr lang="en-US" dirty="0"/>
              <a:t>-  Property Taxes (line 5b before recoveries)                    4,500                         </a:t>
            </a:r>
          </a:p>
          <a:p>
            <a:pPr>
              <a:spcBef>
                <a:spcPts val="0"/>
              </a:spcBef>
            </a:pPr>
            <a:r>
              <a:rPr lang="en-US" dirty="0"/>
              <a:t>-  Total of line 5a + 5b = 9,500 (under cap)                           </a:t>
            </a:r>
          </a:p>
          <a:p>
            <a:pPr>
              <a:spcBef>
                <a:spcPts val="0"/>
              </a:spcBef>
            </a:pPr>
            <a:r>
              <a:rPr lang="en-US" dirty="0"/>
              <a:t>-  Charity                                                                                 3,500</a:t>
            </a:r>
          </a:p>
          <a:p>
            <a:pPr>
              <a:spcBef>
                <a:spcPts val="0"/>
              </a:spcBef>
            </a:pPr>
            <a:r>
              <a:rPr lang="en-US" dirty="0"/>
              <a:t>-  Total Itemized Deductions                                             </a:t>
            </a:r>
            <a:r>
              <a:rPr lang="en-US" b="1" dirty="0"/>
              <a:t>13,000</a:t>
            </a:r>
            <a:r>
              <a:rPr lang="en-US" dirty="0"/>
              <a:t>       </a:t>
            </a:r>
          </a:p>
          <a:p>
            <a:pPr>
              <a:spcBef>
                <a:spcPts val="0"/>
              </a:spcBef>
            </a:pPr>
            <a:r>
              <a:rPr lang="en-US" dirty="0"/>
              <a:t>If Taxable Recoveries = 1,000</a:t>
            </a:r>
          </a:p>
          <a:p>
            <a:pPr indent="-450839">
              <a:spcBef>
                <a:spcPts val="0"/>
              </a:spcBef>
            </a:pPr>
            <a:r>
              <a:rPr lang="en-US" dirty="0"/>
              <a:t>-  Netted Property Taxes (line 5b net of recoveries)       3,500</a:t>
            </a:r>
          </a:p>
          <a:p>
            <a:pPr indent="-450839">
              <a:spcBef>
                <a:spcPts val="0"/>
              </a:spcBef>
            </a:pPr>
            <a:r>
              <a:rPr lang="en-US" dirty="0"/>
              <a:t>-  Total of line 5a + 5b = 8,500 (under cap)                       </a:t>
            </a:r>
          </a:p>
          <a:p>
            <a:pPr indent="-450839">
              <a:spcBef>
                <a:spcPts val="0"/>
              </a:spcBef>
            </a:pPr>
            <a:r>
              <a:rPr lang="en-US" dirty="0"/>
              <a:t>-  New Total Itemized Deductions                                   </a:t>
            </a:r>
            <a:r>
              <a:rPr lang="en-US" b="1" dirty="0"/>
              <a:t>12,000</a:t>
            </a:r>
          </a:p>
          <a:p>
            <a:pPr indent="-450839">
              <a:spcBef>
                <a:spcPts val="0"/>
              </a:spcBef>
            </a:pPr>
            <a:endParaRPr lang="en-US" b="1" dirty="0"/>
          </a:p>
          <a:p>
            <a:pPr indent="-450839">
              <a:spcBef>
                <a:spcPts val="0"/>
              </a:spcBef>
            </a:pPr>
            <a:r>
              <a:rPr lang="en-US" b="1" dirty="0"/>
              <a:t>TOTAL ITEMIZED DEDUCTIONS REDUCED BY 1,000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462589" cy="1143000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Examples:  Calculating Net Property Taxes on Schedule 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3990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45959" y="1171835"/>
            <a:ext cx="10783432" cy="4918525"/>
          </a:xfrm>
        </p:spPr>
        <p:txBody>
          <a:bodyPr>
            <a:noAutofit/>
          </a:bodyPr>
          <a:lstStyle/>
          <a:p>
            <a:pPr indent="-450839"/>
            <a:r>
              <a:rPr lang="en-US" sz="2500" dirty="0"/>
              <a:t>Objective is to reduce total itemized deductions by amount of recoveries</a:t>
            </a:r>
          </a:p>
          <a:p>
            <a:pPr indent="-450839"/>
            <a:r>
              <a:rPr lang="en-US" sz="2500" dirty="0"/>
              <a:t>Scenario 2 </a:t>
            </a:r>
            <a:r>
              <a:rPr lang="en-US" sz="2500" b="1" dirty="0"/>
              <a:t>Property Taxes Increased by 1,000 to 5,500</a:t>
            </a:r>
          </a:p>
          <a:p>
            <a:pPr indent="-450839">
              <a:spcBef>
                <a:spcPts val="0"/>
              </a:spcBef>
            </a:pPr>
            <a:r>
              <a:rPr lang="en-US" sz="2500" dirty="0"/>
              <a:t>-  State Income Tax (line 5a)                                                         5,000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Property Taxes (line 5b before recoveries)                             5,500                                     -  Total of line 5a + 5b = 10,500 (but capped at 10,000)                     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Charity                                                                                          3,500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Total Itemized Deductions                                                      </a:t>
            </a:r>
            <a:r>
              <a:rPr lang="en-US" sz="2500" b="1" dirty="0"/>
              <a:t>13,500</a:t>
            </a:r>
            <a:r>
              <a:rPr lang="en-US" sz="2500" dirty="0"/>
              <a:t>                                     If Taxable Recoveries = 1,000</a:t>
            </a:r>
          </a:p>
          <a:p>
            <a:pPr indent="-450839">
              <a:spcBef>
                <a:spcPts val="0"/>
              </a:spcBef>
            </a:pPr>
            <a:r>
              <a:rPr lang="en-US" sz="2500" dirty="0"/>
              <a:t>-  Netted Property Taxes (line 5b net of recoveries)                4,500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Total of Line 5 + 6 = 9,500 (under cap)</a:t>
            </a:r>
          </a:p>
          <a:p>
            <a:pPr indent="-450839">
              <a:spcBef>
                <a:spcPts val="0"/>
              </a:spcBef>
            </a:pPr>
            <a:r>
              <a:rPr lang="en-US" sz="2500" dirty="0"/>
              <a:t>-  New Total Itemized Deductions                                             </a:t>
            </a:r>
            <a:r>
              <a:rPr lang="en-US" sz="2500" b="1" dirty="0"/>
              <a:t>13,000</a:t>
            </a:r>
          </a:p>
          <a:p>
            <a:pPr indent="-450839">
              <a:spcBef>
                <a:spcPts val="0"/>
              </a:spcBef>
            </a:pPr>
            <a:r>
              <a:rPr lang="en-US" sz="2500" b="1" dirty="0"/>
              <a:t>TOTAL ITEMIZED DEDUCTIONS REDUCED BY 500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462589" cy="1143000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Examples:  Calculating Net Property Taxes on Schedule 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820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taxes on Federal return</a:t>
            </a:r>
          </a:p>
          <a:p>
            <a:r>
              <a:rPr lang="en-US" dirty="0"/>
              <a:t>Property taxes on NJ return</a:t>
            </a:r>
          </a:p>
          <a:p>
            <a:r>
              <a:rPr lang="en-US" dirty="0"/>
              <a:t>Property tax recoveries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 Topics</a:t>
            </a:r>
          </a:p>
        </p:txBody>
      </p:sp>
    </p:spTree>
    <p:extLst>
      <p:ext uri="{BB962C8B-B14F-4D97-AF65-F5344CB8AC3E}">
        <p14:creationId xmlns:p14="http://schemas.microsoft.com/office/powerpoint/2010/main" val="1889175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09"/>
            <a:ext cx="10119754" cy="5358219"/>
          </a:xfrm>
        </p:spPr>
        <p:txBody>
          <a:bodyPr>
            <a:noAutofit/>
          </a:bodyPr>
          <a:lstStyle/>
          <a:p>
            <a:pPr indent="-450839"/>
            <a:r>
              <a:rPr lang="en-US" sz="2500" dirty="0"/>
              <a:t>Objective is to reduce total itemized deductions by amount of recoveries</a:t>
            </a:r>
          </a:p>
          <a:p>
            <a:pPr indent="-450839"/>
            <a:r>
              <a:rPr lang="en-US" sz="2500" dirty="0"/>
              <a:t>Scenario 3 </a:t>
            </a:r>
            <a:r>
              <a:rPr lang="en-US" sz="2500" b="1" dirty="0"/>
              <a:t>Property Taxes increased by 6,000 to 10,500</a:t>
            </a:r>
          </a:p>
          <a:p>
            <a:pPr indent="-450839">
              <a:spcBef>
                <a:spcPts val="0"/>
              </a:spcBef>
            </a:pPr>
            <a:r>
              <a:rPr lang="en-US" sz="2500" dirty="0"/>
              <a:t>-  State Income Tax (line 5a)                                                        5,000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Property Taxes (line 5b before recoveries)                         10,500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Total of line 5 + 6 = 15500 (but capped at 10,000)             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Charity                                                                                         3,500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Total Itemized Deductions                                                     13,500                                      If Taxable Recoveries = 1,000</a:t>
            </a:r>
          </a:p>
          <a:p>
            <a:pPr indent="-450839">
              <a:spcBef>
                <a:spcPts val="0"/>
              </a:spcBef>
            </a:pPr>
            <a:r>
              <a:rPr lang="en-US" sz="2500" dirty="0"/>
              <a:t>-  Netted Property Taxes (line 5b net of recoveries)               9,500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-  Total of Line 5a + 5b = 14,500 (but capped at 10000)</a:t>
            </a:r>
          </a:p>
          <a:p>
            <a:pPr indent="-450839">
              <a:spcBef>
                <a:spcPts val="0"/>
              </a:spcBef>
            </a:pPr>
            <a:r>
              <a:rPr lang="en-US" sz="2500" dirty="0"/>
              <a:t>-  New Total Itemized Deductions                                           13,500</a:t>
            </a:r>
          </a:p>
          <a:p>
            <a:pPr indent="-450839">
              <a:spcBef>
                <a:spcPts val="0"/>
              </a:spcBef>
            </a:pPr>
            <a:r>
              <a:rPr lang="en-US" sz="2500" b="1" dirty="0"/>
              <a:t>TOTAL ITEMIZED DEDUCTIONS NOT REDUCED AT ALL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462589" cy="1143000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Examples:  Calculating Net Property Taxes on Schedule 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732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/>
              <a:t>Claim property taxes as itemized deduction on Schedule A line 5b</a:t>
            </a:r>
          </a:p>
          <a:p>
            <a:r>
              <a:rPr lang="en-US" sz="4600" dirty="0"/>
              <a:t>Can claim property taxes paid on multiple properties</a:t>
            </a:r>
          </a:p>
          <a:p>
            <a:pPr lvl="1"/>
            <a:r>
              <a:rPr lang="en-US" sz="4066" dirty="0"/>
              <a:t>Property does not have to be your primary residence</a:t>
            </a:r>
          </a:p>
          <a:p>
            <a:r>
              <a:rPr lang="en-US" sz="4600" dirty="0"/>
              <a:t>Claim only property taxes paid in current tax year </a:t>
            </a:r>
          </a:p>
          <a:p>
            <a:pPr lvl="1"/>
            <a:r>
              <a:rPr lang="en-US" sz="3900" dirty="0"/>
              <a:t>Do not claim taxes billed in current year but not yet paid</a:t>
            </a:r>
          </a:p>
          <a:p>
            <a:pPr lvl="1"/>
            <a:r>
              <a:rPr lang="en-US" sz="3900" dirty="0"/>
              <a:t>OK to claim amounts due for prior years taxes that were paid in current year</a:t>
            </a:r>
          </a:p>
          <a:p>
            <a:pPr lvl="1"/>
            <a:r>
              <a:rPr lang="en-US" sz="3900" dirty="0"/>
              <a:t>Do not claim amounts placed in escrow account by lender if not paid to taxing authority yet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Taxes on Federal Return</a:t>
            </a:r>
          </a:p>
        </p:txBody>
      </p:sp>
    </p:spTree>
    <p:extLst>
      <p:ext uri="{BB962C8B-B14F-4D97-AF65-F5344CB8AC3E}">
        <p14:creationId xmlns:p14="http://schemas.microsoft.com/office/powerpoint/2010/main" val="408557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14459" y="1294410"/>
            <a:ext cx="9753600" cy="45838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Claim </a:t>
            </a:r>
            <a:r>
              <a:rPr lang="en-US" b="1" u="sng" dirty="0"/>
              <a:t>net</a:t>
            </a:r>
            <a:r>
              <a:rPr lang="en-US" dirty="0"/>
              <a:t> property taxes</a:t>
            </a:r>
          </a:p>
          <a:p>
            <a:pPr lvl="1"/>
            <a:r>
              <a:rPr lang="en-US" dirty="0"/>
              <a:t>Amount after Veterans deduction ($250 each) and Senior Citizens (SC) deduction ($250) are applied</a:t>
            </a:r>
          </a:p>
          <a:p>
            <a:pPr lvl="1"/>
            <a:r>
              <a:rPr lang="en-US" dirty="0"/>
              <a:t>Amount prior to Homestead Benefit (HB) credits received for a prior year</a:t>
            </a:r>
          </a:p>
          <a:p>
            <a:pPr lvl="2"/>
            <a:r>
              <a:rPr lang="en-US" dirty="0"/>
              <a:t>2 HB credits received in 2018 – on 5/1 and 11/1 property tax bills </a:t>
            </a:r>
          </a:p>
          <a:p>
            <a:r>
              <a:rPr lang="en-US" dirty="0"/>
              <a:t>Total of state income/sales tax on line 5a + property taxes on line 5b capped at $10K starting in TY2018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Amount to Claim on Schedule A</a:t>
            </a:r>
          </a:p>
        </p:txBody>
      </p:sp>
    </p:spTree>
    <p:extLst>
      <p:ext uri="{BB962C8B-B14F-4D97-AF65-F5344CB8AC3E}">
        <p14:creationId xmlns:p14="http://schemas.microsoft.com/office/powerpoint/2010/main" val="179580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583875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Amount to Claim on Schedule 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00461"/>
              </p:ext>
            </p:extLst>
          </p:nvPr>
        </p:nvGraphicFramePr>
        <p:xfrm>
          <a:off x="882989" y="1277189"/>
          <a:ext cx="10545288" cy="4760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436">
                  <a:extLst>
                    <a:ext uri="{9D8B030D-6E8A-4147-A177-3AD203B41FA5}">
                      <a16:colId xmlns:a16="http://schemas.microsoft.com/office/drawing/2014/main" val="2234949260"/>
                    </a:ext>
                  </a:extLst>
                </a:gridCol>
                <a:gridCol w="2778826">
                  <a:extLst>
                    <a:ext uri="{9D8B030D-6E8A-4147-A177-3AD203B41FA5}">
                      <a16:colId xmlns:a16="http://schemas.microsoft.com/office/drawing/2014/main" val="3634551731"/>
                    </a:ext>
                  </a:extLst>
                </a:gridCol>
                <a:gridCol w="5522026">
                  <a:extLst>
                    <a:ext uri="{9D8B030D-6E8A-4147-A177-3AD203B41FA5}">
                      <a16:colId xmlns:a16="http://schemas.microsoft.com/office/drawing/2014/main" val="105316659"/>
                    </a:ext>
                  </a:extLst>
                </a:gridCol>
              </a:tblGrid>
              <a:tr h="2232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AMOUNT TO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23791"/>
                  </a:ext>
                </a:extLst>
              </a:tr>
              <a:tr h="828899">
                <a:tc>
                  <a:txBody>
                    <a:bodyPr/>
                    <a:lstStyle/>
                    <a:p>
                      <a:r>
                        <a:rPr lang="en-US" sz="2400" dirty="0"/>
                        <a:t>Postcard from Tax Assessor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Net Taxes Billed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This is amount after Veterans/SC </a:t>
                      </a:r>
                      <a:r>
                        <a:rPr lang="en-US" sz="2400" dirty="0" err="1"/>
                        <a:t>deduc</a:t>
                      </a:r>
                      <a:r>
                        <a:rPr lang="en-US" sz="2400" dirty="0"/>
                        <a:t>- </a:t>
                      </a:r>
                      <a:r>
                        <a:rPr lang="en-US" sz="2400" dirty="0" err="1"/>
                        <a:t>tions</a:t>
                      </a:r>
                      <a:r>
                        <a:rPr lang="en-US" sz="2400" dirty="0"/>
                        <a:t> but</a:t>
                      </a:r>
                      <a:r>
                        <a:rPr lang="en-US" sz="2400" baseline="0" dirty="0"/>
                        <a:t> prior to HB credits. Use as shown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72025"/>
                  </a:ext>
                </a:extLst>
              </a:tr>
              <a:tr h="1129342">
                <a:tc>
                  <a:txBody>
                    <a:bodyPr/>
                    <a:lstStyle/>
                    <a:p>
                      <a:r>
                        <a:rPr lang="en-US" sz="2400" dirty="0"/>
                        <a:t>Property Tax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Net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Use Net Tax as shown</a:t>
                      </a:r>
                    </a:p>
                    <a:p>
                      <a:r>
                        <a:rPr lang="en-US" sz="2400" dirty="0"/>
                        <a:t>Do not use Total Tax line (</a:t>
                      </a:r>
                      <a:r>
                        <a:rPr lang="en-US" sz="2400" baseline="0" dirty="0"/>
                        <a:t>amount before Veterans/SC deductions)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53313"/>
                  </a:ext>
                </a:extLst>
              </a:tr>
              <a:tr h="1128155">
                <a:tc>
                  <a:txBody>
                    <a:bodyPr/>
                    <a:lstStyle/>
                    <a:p>
                      <a:r>
                        <a:rPr lang="en-US" sz="2400" dirty="0"/>
                        <a:t>Mortgage Statement 1098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Real Estate Taxes paid by mortgage co. + HB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Mortgage co. pays amount due after HB credits subtracted,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so must add HB credits to amount on 1098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088727"/>
                  </a:ext>
                </a:extLst>
              </a:tr>
              <a:tr h="1151706">
                <a:tc>
                  <a:txBody>
                    <a:bodyPr/>
                    <a:lstStyle/>
                    <a:p>
                      <a:r>
                        <a:rPr lang="en-US" sz="2400" dirty="0"/>
                        <a:t>Cancelled checks from taxpayer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Total checks + HB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Taxpayer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pays amount due after HB credits subtracted, so must add HB credits to check amounts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36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31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583875"/>
          </a:xfrm>
        </p:spPr>
        <p:txBody>
          <a:bodyPr>
            <a:normAutofit fontScale="92500" lnSpcReduction="10000"/>
          </a:bodyPr>
          <a:lstStyle/>
          <a:p>
            <a:pPr indent="-450839"/>
            <a:r>
              <a:rPr lang="en-US" dirty="0"/>
              <a:t>Taxpayer should have received statement showing HB amounts prior to 5/1 and 11/1 tax payment due    OR</a:t>
            </a:r>
          </a:p>
          <a:p>
            <a:pPr indent="-450839"/>
            <a:r>
              <a:rPr lang="en-US" dirty="0"/>
              <a:t>Call local tax assessor      OR</a:t>
            </a:r>
          </a:p>
          <a:p>
            <a:pPr indent="-450839"/>
            <a:r>
              <a:rPr lang="en-US" dirty="0"/>
              <a:t>Look up online via link on TaxPrep4Free Preparer page in NJ section</a:t>
            </a:r>
          </a:p>
          <a:p>
            <a:pPr lvl="1"/>
            <a:r>
              <a:rPr lang="en-US" dirty="0"/>
              <a:t>“Online Inquiry for Homestead Rebate”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700" dirty="0"/>
              <a:t>Where to Get Homestead Benefit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7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10119754" cy="4548249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/>
              <a:t>Claim either Property Tax Deduction or Property Tax Credit, whichever is better</a:t>
            </a:r>
          </a:p>
          <a:p>
            <a:pPr lvl="1"/>
            <a:r>
              <a:rPr lang="en-US" sz="3900" dirty="0"/>
              <a:t>Deduction is on NJ 1040 line 39; credit on line 54</a:t>
            </a:r>
          </a:p>
          <a:p>
            <a:pPr lvl="1"/>
            <a:r>
              <a:rPr lang="en-US" sz="3900" dirty="0"/>
              <a:t>Maximum deduction is now $15K for TY2018</a:t>
            </a:r>
          </a:p>
          <a:p>
            <a:r>
              <a:rPr lang="en-US" sz="4300" dirty="0"/>
              <a:t>Can only claim property taxes paid on principal residence</a:t>
            </a:r>
          </a:p>
          <a:p>
            <a:pPr lvl="1"/>
            <a:r>
              <a:rPr lang="en-US" sz="3900" dirty="0"/>
              <a:t>Principal residence – home you own or rent and occupy as permanent residence</a:t>
            </a:r>
          </a:p>
          <a:p>
            <a:pPr lvl="2"/>
            <a:r>
              <a:rPr lang="en-US" sz="3400" dirty="0"/>
              <a:t>Not vacation home, second home, rental property</a:t>
            </a:r>
          </a:p>
          <a:p>
            <a:pPr lvl="2"/>
            <a:r>
              <a:rPr lang="en-US" sz="3400" dirty="0"/>
              <a:t>Can have multiple principal residences during the year, but only one for a given period of time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Taxes on NJ Return</a:t>
            </a:r>
          </a:p>
        </p:txBody>
      </p:sp>
    </p:spTree>
    <p:extLst>
      <p:ext uri="{BB962C8B-B14F-4D97-AF65-F5344CB8AC3E}">
        <p14:creationId xmlns:p14="http://schemas.microsoft.com/office/powerpoint/2010/main" val="167124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Homeowners claim </a:t>
            </a:r>
            <a:r>
              <a:rPr lang="en-US" b="1" u="sng" dirty="0"/>
              <a:t>gross</a:t>
            </a:r>
            <a:r>
              <a:rPr lang="en-US" dirty="0"/>
              <a:t> property taxes   </a:t>
            </a:r>
            <a:r>
              <a:rPr lang="en-US" dirty="0">
                <a:solidFill>
                  <a:srgbClr val="FF0000"/>
                </a:solidFill>
              </a:rPr>
              <a:t>NEW*</a:t>
            </a:r>
          </a:p>
          <a:p>
            <a:pPr lvl="1"/>
            <a:r>
              <a:rPr lang="en-US" dirty="0"/>
              <a:t>Amount before Veterans and SC deductions and prior to HB credits received for a prior year</a:t>
            </a:r>
          </a:p>
          <a:p>
            <a:pPr lvl="1"/>
            <a:r>
              <a:rPr lang="en-US" dirty="0"/>
              <a:t>PTR recipients use gross amount for base year; non PTR recipients use gross amount for current tax year</a:t>
            </a:r>
          </a:p>
          <a:p>
            <a:r>
              <a:rPr lang="en-US" dirty="0"/>
              <a:t>Tenants/mobile home owners can claim 18% of rent/site fees as property taxes</a:t>
            </a:r>
          </a:p>
          <a:p>
            <a:r>
              <a:rPr lang="en-US" sz="3000" dirty="0">
                <a:solidFill>
                  <a:srgbClr val="FF0000"/>
                </a:solidFill>
              </a:rPr>
              <a:t>*Per NJ Outreach group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07225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Property Taxes on NJ Return         </a:t>
            </a:r>
            <a:r>
              <a:rPr lang="en-US" sz="40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272579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NTTC Training -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369136" cy="48105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Domiciled and maintained a principal residence as a homeowner or tenant in NJ</a:t>
            </a:r>
          </a:p>
          <a:p>
            <a:r>
              <a:rPr lang="en-US" dirty="0"/>
              <a:t>Principal residence was subject to property taxes paid as either actual property taxes or through rent</a:t>
            </a:r>
          </a:p>
          <a:p>
            <a:pPr lvl="1">
              <a:tabLst>
                <a:tab pos="1536700" algn="l"/>
              </a:tabLst>
            </a:pPr>
            <a:r>
              <a:rPr lang="en-US" dirty="0"/>
              <a:t>Some properties not subject to property taxes, such as tax-exempt housing, on-campus apart-  </a:t>
            </a:r>
            <a:r>
              <a:rPr lang="en-US" dirty="0" err="1"/>
              <a:t>ments</a:t>
            </a:r>
            <a:r>
              <a:rPr lang="en-US" dirty="0"/>
              <a:t>, residences on which P.I.L.O.T. payments made</a:t>
            </a:r>
          </a:p>
          <a:p>
            <a:pPr marL="618052" lvl="1" indent="0">
              <a:buNone/>
              <a:tabLst>
                <a:tab pos="1536700" algn="l"/>
              </a:tabLst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Eligibility Requirements for Property Tax Deduction/Credit</a:t>
            </a:r>
          </a:p>
        </p:txBody>
      </p:sp>
    </p:spTree>
    <p:extLst>
      <p:ext uri="{BB962C8B-B14F-4D97-AF65-F5344CB8AC3E}">
        <p14:creationId xmlns:p14="http://schemas.microsoft.com/office/powerpoint/2010/main" val="578954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890E6D9D-B4D4-442F-A028-DDE3326F6F86}" vid="{AD7BCEF7-C74C-4EA6-8CC6-8CEE9E9AD32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1685</Words>
  <Application>Microsoft Office PowerPoint</Application>
  <PresentationFormat>Widescreen</PresentationFormat>
  <Paragraphs>191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AARPF PPTX Template Wide</vt:lpstr>
      <vt:lpstr>Property Taxes and Property Tax Recoveries</vt:lpstr>
      <vt:lpstr>Property Tax Topics</vt:lpstr>
      <vt:lpstr>Property Taxes on Federal Return</vt:lpstr>
      <vt:lpstr>What Amount to Claim on Schedule A</vt:lpstr>
      <vt:lpstr>What Amount to Claim on Schedule A</vt:lpstr>
      <vt:lpstr>Where to Get Homestead Benefit Amount</vt:lpstr>
      <vt:lpstr>Property Taxes on NJ Return</vt:lpstr>
      <vt:lpstr>Property Taxes on NJ Return         (cont’d)</vt:lpstr>
      <vt:lpstr>Eligibility Requirements for Property Tax Deduction/Credit</vt:lpstr>
      <vt:lpstr>Eligibility Requirements for Property Tax Deduction/Credit                 (cont’d)</vt:lpstr>
      <vt:lpstr>What Amount to Claim on NJ Return</vt:lpstr>
      <vt:lpstr>Where to Get Veterans/SC Deduction Amounts</vt:lpstr>
      <vt:lpstr>Unusual Situations</vt:lpstr>
      <vt:lpstr>Property Tax Recoveries</vt:lpstr>
      <vt:lpstr>Is Rebate a Recovery?</vt:lpstr>
      <vt:lpstr>Why Change in Process from Last Year?</vt:lpstr>
      <vt:lpstr>Why Change in Process from Last Year? (cont’d)  </vt:lpstr>
      <vt:lpstr>Examples:  Calculating Net Property Taxes on Schedule A</vt:lpstr>
      <vt:lpstr>Examples:  Calculating Net Property Taxes on Schedule A</vt:lpstr>
      <vt:lpstr>Examples:  Calculating Net Property Taxes on Schedule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Taxes and Property Tax Recoveries</dc:title>
  <dc:creator>Gale Stricker</dc:creator>
  <cp:lastModifiedBy>Al TP4F</cp:lastModifiedBy>
  <cp:revision>87</cp:revision>
  <cp:lastPrinted>2018-10-22T03:00:47Z</cp:lastPrinted>
  <dcterms:created xsi:type="dcterms:W3CDTF">2018-10-01T17:42:58Z</dcterms:created>
  <dcterms:modified xsi:type="dcterms:W3CDTF">2018-12-31T22:33:49Z</dcterms:modified>
</cp:coreProperties>
</file>